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63" r:id="rId3"/>
  </p:sldMasterIdLst>
  <p:notesMasterIdLst>
    <p:notesMasterId r:id="rId39"/>
  </p:notesMasterIdLst>
  <p:sldIdLst>
    <p:sldId id="457" r:id="rId4"/>
    <p:sldId id="596" r:id="rId5"/>
    <p:sldId id="597" r:id="rId6"/>
    <p:sldId id="598" r:id="rId7"/>
    <p:sldId id="599" r:id="rId8"/>
    <p:sldId id="615" r:id="rId9"/>
    <p:sldId id="616" r:id="rId10"/>
    <p:sldId id="622" r:id="rId11"/>
    <p:sldId id="594" r:id="rId12"/>
    <p:sldId id="257" r:id="rId13"/>
    <p:sldId id="588" r:id="rId14"/>
    <p:sldId id="614" r:id="rId15"/>
    <p:sldId id="449" r:id="rId16"/>
    <p:sldId id="589" r:id="rId17"/>
    <p:sldId id="591" r:id="rId18"/>
    <p:sldId id="602" r:id="rId19"/>
    <p:sldId id="609" r:id="rId20"/>
    <p:sldId id="608" r:id="rId21"/>
    <p:sldId id="617" r:id="rId22"/>
    <p:sldId id="620" r:id="rId23"/>
    <p:sldId id="618" r:id="rId24"/>
    <p:sldId id="619" r:id="rId25"/>
    <p:sldId id="621" r:id="rId26"/>
    <p:sldId id="607" r:id="rId27"/>
    <p:sldId id="606" r:id="rId28"/>
    <p:sldId id="605" r:id="rId29"/>
    <p:sldId id="604" r:id="rId30"/>
    <p:sldId id="612" r:id="rId31"/>
    <p:sldId id="611" r:id="rId32"/>
    <p:sldId id="610" r:id="rId33"/>
    <p:sldId id="603" r:id="rId34"/>
    <p:sldId id="601" r:id="rId35"/>
    <p:sldId id="600" r:id="rId36"/>
    <p:sldId id="613" r:id="rId37"/>
    <p:sldId id="280" r:id="rId3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Segoe UI" panose="020B0502040204020203" pitchFamily="34" charset="0"/>
      <p:regular r:id="rId44"/>
      <p:bold r:id="rId45"/>
      <p:italic r:id="rId46"/>
      <p:boldItalic r:id="rId47"/>
    </p:embeddedFont>
    <p:embeddedFont>
      <p:font typeface="等线" panose="02010600030101010101" pitchFamily="2" charset="-122"/>
      <p:regular r:id="rId48"/>
      <p:bold r:id="rId49"/>
    </p:embeddedFont>
    <p:embeddedFont>
      <p:font typeface="华文中宋" panose="02010600040101010101" pitchFamily="2" charset="-122"/>
      <p:regular r:id="rId50"/>
    </p:embeddedFont>
  </p:embeddedFontLst>
  <p:defaultTextStyle>
    <a:defPPr>
      <a:defRPr lang="zh-CN"/>
    </a:defPPr>
    <a:lvl1pPr algn="l" rtl="0" fontAlgn="base">
      <a:lnSpc>
        <a:spcPct val="90000"/>
      </a:lnSpc>
      <a:spcBef>
        <a:spcPct val="2000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华文中宋" panose="02010600040101010101" pitchFamily="2" charset="-122"/>
        <a:ea typeface="华文中宋" panose="02010600040101010101" pitchFamily="2" charset="-122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华文中宋" panose="02010600040101010101" pitchFamily="2" charset="-122"/>
        <a:ea typeface="华文中宋" panose="02010600040101010101" pitchFamily="2" charset="-122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华文中宋" panose="02010600040101010101" pitchFamily="2" charset="-122"/>
        <a:ea typeface="华文中宋" panose="02010600040101010101" pitchFamily="2" charset="-122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华文中宋" panose="02010600040101010101" pitchFamily="2" charset="-122"/>
        <a:ea typeface="华文中宋" panose="02010600040101010101" pitchFamily="2" charset="-122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华文中宋" panose="02010600040101010101" pitchFamily="2" charset="-122"/>
        <a:ea typeface="华文中宋" panose="0201060004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华文中宋" panose="02010600040101010101" pitchFamily="2" charset="-122"/>
        <a:ea typeface="华文中宋" panose="0201060004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华文中宋" panose="02010600040101010101" pitchFamily="2" charset="-122"/>
        <a:ea typeface="华文中宋" panose="0201060004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华文中宋" panose="02010600040101010101" pitchFamily="2" charset="-122"/>
        <a:ea typeface="华文中宋" panose="0201060004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华文中宋" panose="02010600040101010101" pitchFamily="2" charset="-122"/>
        <a:ea typeface="华文中宋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9">
          <p15:clr>
            <a:srgbClr val="A4A3A4"/>
          </p15:clr>
        </p15:guide>
        <p15:guide id="2" pos="28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66FFCC"/>
    <a:srgbClr val="CCFFFF"/>
    <a:srgbClr val="FF9900"/>
    <a:srgbClr val="CC3300"/>
    <a:srgbClr val="FFCC00"/>
    <a:srgbClr val="EA8F08"/>
    <a:srgbClr val="3399FF"/>
    <a:srgbClr val="C98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5244" autoAdjust="0"/>
  </p:normalViewPr>
  <p:slideViewPr>
    <p:cSldViewPr>
      <p:cViewPr varScale="1">
        <p:scale>
          <a:sx n="151" d="100"/>
          <a:sy n="151" d="100"/>
        </p:scale>
        <p:origin x="630" y="180"/>
      </p:cViewPr>
      <p:guideLst>
        <p:guide orient="horz" pos="1819"/>
        <p:guide pos="28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lnSpc>
                <a:spcPct val="100000"/>
              </a:lnSpc>
              <a:spcBef>
                <a:spcPct val="0"/>
              </a:spcBef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9041732-F2BC-4796-BF45-07AEB165DFC0}" type="datetimeFigureOut">
              <a:rPr lang="zh-CN" altLang="en-US"/>
              <a:t>2021/9/3</a:t>
            </a:fld>
            <a:endParaRPr lang="zh-CN" altLang="en-US"/>
          </a:p>
        </p:txBody>
      </p:sp>
      <p:sp>
        <p:nvSpPr>
          <p:cNvPr id="542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lnSpc>
                <a:spcPct val="100000"/>
              </a:lnSpc>
              <a:spcBef>
                <a:spcPct val="0"/>
              </a:spcBef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3C7AB4F-B2BA-48FB-82AB-2960BCF74F3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80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0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60438" y="1143000"/>
            <a:ext cx="4937125" cy="3086100"/>
          </a:xfrm>
        </p:spPr>
      </p:sp>
      <p:sp>
        <p:nvSpPr>
          <p:cNvPr id="41987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200" dirty="0"/>
              <a:t>一、模拟量化：本次各校情况</a:t>
            </a:r>
            <a:r>
              <a:rPr lang="en-US" altLang="zh-CN" sz="2200" dirty="0"/>
              <a:t>----</a:t>
            </a:r>
            <a:r>
              <a:rPr lang="zh-CN" altLang="en-US" sz="2200" dirty="0"/>
              <a:t>与期中比较</a:t>
            </a:r>
            <a:r>
              <a:rPr lang="en-US" altLang="zh-CN" sz="2200" dirty="0"/>
              <a:t>----</a:t>
            </a:r>
            <a:r>
              <a:rPr lang="zh-CN" altLang="en-US" sz="2200" dirty="0"/>
              <a:t>三次比较</a:t>
            </a:r>
            <a:r>
              <a:rPr lang="en-US" altLang="zh-CN" sz="2200" dirty="0"/>
              <a:t>-----</a:t>
            </a:r>
            <a:r>
              <a:rPr lang="zh-CN" altLang="en-US" sz="2200" dirty="0"/>
              <a:t>去年同期比较</a:t>
            </a:r>
            <a:r>
              <a:rPr lang="en-US" altLang="zh-CN" sz="2200" dirty="0"/>
              <a:t>-----</a:t>
            </a:r>
            <a:r>
              <a:rPr lang="zh-CN" altLang="en-US" sz="2200" dirty="0"/>
              <a:t>与去年中考比较     五个方面分析</a:t>
            </a:r>
          </a:p>
          <a:p>
            <a:pPr eaLnBrk="1" hangingPunct="1"/>
            <a:r>
              <a:rPr lang="zh-CN" altLang="en-US" sz="2200" dirty="0"/>
              <a:t>二、尖子生：前</a:t>
            </a:r>
            <a:r>
              <a:rPr lang="en-US" altLang="zh-CN" sz="2200" dirty="0"/>
              <a:t>10</a:t>
            </a:r>
            <a:r>
              <a:rPr lang="zh-CN" altLang="en-US" sz="2200" dirty="0"/>
              <a:t>、前</a:t>
            </a:r>
            <a:r>
              <a:rPr lang="en-US" altLang="zh-CN" sz="2200" dirty="0"/>
              <a:t>100</a:t>
            </a:r>
            <a:r>
              <a:rPr lang="zh-CN" altLang="en-US" sz="2200" dirty="0"/>
              <a:t>、前</a:t>
            </a:r>
            <a:r>
              <a:rPr lang="en-US" altLang="zh-CN" sz="2200" dirty="0"/>
              <a:t>500</a:t>
            </a:r>
            <a:r>
              <a:rPr lang="zh-CN" altLang="en-US" sz="2200" dirty="0"/>
              <a:t>情况及变化</a:t>
            </a:r>
          </a:p>
          <a:p>
            <a:pPr eaLnBrk="1" hangingPunct="1"/>
            <a:r>
              <a:rPr lang="zh-CN" altLang="en-US" sz="2200" dirty="0"/>
              <a:t>三、学科情况：分析强弱科、分析进退步情况</a:t>
            </a:r>
          </a:p>
          <a:p>
            <a:pPr eaLnBrk="1" hangingPunct="1"/>
            <a:r>
              <a:rPr lang="zh-CN" altLang="en-US" sz="2200" dirty="0"/>
              <a:t>四、学生情况：临界生情况。</a:t>
            </a:r>
          </a:p>
        </p:txBody>
      </p:sp>
    </p:spTree>
    <p:extLst>
      <p:ext uri="{BB962C8B-B14F-4D97-AF65-F5344CB8AC3E}">
        <p14:creationId xmlns:p14="http://schemas.microsoft.com/office/powerpoint/2010/main" val="51320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7AB4F-B2BA-48FB-82AB-2960BCF74F3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10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7AB4F-B2BA-48FB-82AB-2960BCF74F3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7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7AB4F-B2BA-48FB-82AB-2960BCF74F3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4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8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4C40C5B-51E1-468D-9085-EF8AF141289B}"/>
              </a:ext>
            </a:extLst>
          </p:cNvPr>
          <p:cNvSpPr txBox="1"/>
          <p:nvPr/>
        </p:nvSpPr>
        <p:spPr>
          <a:xfrm>
            <a:off x="467544" y="509651"/>
            <a:ext cx="8136904" cy="2420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b="1" kern="100" dirty="0">
                <a:solidFill>
                  <a:srgbClr val="0000FF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滕州尚贤中学教学工作会议</a:t>
            </a:r>
            <a:endParaRPr lang="en-US" altLang="zh-CN" b="1" kern="100" dirty="0">
              <a:solidFill>
                <a:srgbClr val="0000FF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r>
              <a:rPr lang="zh-CN" altLang="zh-CN" sz="3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贯彻会议精神 </a:t>
            </a:r>
            <a:r>
              <a:rPr lang="en-US" altLang="zh-CN" sz="3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3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树立质量意识</a:t>
            </a:r>
            <a:endParaRPr lang="zh-CN" altLang="zh-CN" sz="32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endParaRPr lang="en-US" altLang="zh-CN" sz="3200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r>
              <a:rPr lang="zh-CN" altLang="zh-CN" sz="3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更新工作思路 </a:t>
            </a:r>
            <a:r>
              <a:rPr lang="en-US" altLang="zh-CN" sz="3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3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狠抓常规落实</a:t>
            </a:r>
            <a:endParaRPr lang="zh-CN" altLang="zh-CN" sz="32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BFB3B1-BE4F-41B5-99C8-B8E3D61C4D9D}"/>
              </a:ext>
            </a:extLst>
          </p:cNvPr>
          <p:cNvSpPr txBox="1"/>
          <p:nvPr/>
        </p:nvSpPr>
        <p:spPr>
          <a:xfrm>
            <a:off x="251520" y="0"/>
            <a:ext cx="8640960" cy="4381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>
              <a:lnSpc>
                <a:spcPts val="2600"/>
              </a:lnSpc>
            </a:pPr>
            <a:r>
              <a:rPr lang="en-US" altLang="zh-CN" sz="20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楷体" panose="02010609060101010101" pitchFamily="49" charset="-122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楷体" panose="02010609060101010101" pitchFamily="49" charset="-122"/>
              </a:rPr>
              <a:t>落实五条举措</a:t>
            </a:r>
            <a:endParaRPr lang="en-US" altLang="zh-CN" sz="2400" b="1" dirty="0">
              <a:solidFill>
                <a:srgbClr val="FF0000"/>
              </a:solidFill>
              <a:effectLst/>
              <a:latin typeface="宋体" panose="02010600030101010101" pitchFamily="2" charset="-122"/>
              <a:ea typeface="等线" panose="02010600030101010101" pitchFamily="2" charset="-122"/>
              <a:cs typeface="仿宋" panose="02010609060101010101" pitchFamily="49" charset="-122"/>
            </a:endParaRPr>
          </a:p>
          <a:p>
            <a:pPr indent="381000">
              <a:lnSpc>
                <a:spcPts val="2600"/>
              </a:lnSpc>
            </a:pPr>
            <a:r>
              <a:rPr lang="en-US" altLang="zh-CN" sz="2000" b="1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 </a:t>
            </a:r>
            <a:r>
              <a:rPr lang="zh-CN" altLang="zh-CN" sz="2000" b="1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一是科学核定作业量</a:t>
            </a:r>
            <a:r>
              <a:rPr lang="zh-CN" altLang="zh-CN" sz="200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。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年级分包领导召集本年级主任、年级组长、教研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（备课）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组长和部分骨干教师座谈，核定常规作业次数和长度。</a:t>
            </a:r>
            <a:endParaRPr lang="en-US" altLang="zh-CN" sz="2000" dirty="0">
              <a:solidFill>
                <a:srgbClr val="000000"/>
              </a:solidFill>
              <a:effectLst/>
              <a:latin typeface="宋体" panose="02010600030101010101" pitchFamily="2" charset="-122"/>
              <a:ea typeface="等线" panose="02010600030101010101" pitchFamily="2" charset="-122"/>
              <a:cs typeface="仿宋" panose="02010609060101010101" pitchFamily="49" charset="-122"/>
            </a:endParaRPr>
          </a:p>
          <a:p>
            <a:pPr indent="381000">
              <a:lnSpc>
                <a:spcPts val="2600"/>
              </a:lnSpc>
            </a:pPr>
            <a:r>
              <a:rPr lang="en-US" altLang="zh-CN" sz="2000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 </a:t>
            </a:r>
            <a:r>
              <a:rPr lang="zh-CN" altLang="zh-CN" sz="2000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二是严格执行作业周查</a:t>
            </a:r>
            <a:r>
              <a:rPr lang="zh-CN" altLang="en-US" sz="2000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、月查</a:t>
            </a:r>
            <a:r>
              <a:rPr lang="zh-CN" altLang="zh-CN" sz="2000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制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（兼查教案、听课记录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、批改记录等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）</a:t>
            </a:r>
            <a:r>
              <a:rPr lang="zh-CN" altLang="zh-CN" dirty="0"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。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重点检查批阅是否规范，学生是否已经纠错，次数是否合乎要求，记录每位教师的优、缺点，并打出分数。年级分包领导、年级主任、年级组长要亲力亲为，教研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（备课）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组长协助检查。</a:t>
            </a:r>
            <a:endParaRPr lang="en-US" altLang="zh-CN" sz="2000" dirty="0">
              <a:solidFill>
                <a:srgbClr val="000000"/>
              </a:solidFill>
              <a:effectLst/>
              <a:latin typeface="宋体" panose="02010600030101010101" pitchFamily="2" charset="-122"/>
              <a:ea typeface="等线" panose="02010600030101010101" pitchFamily="2" charset="-122"/>
              <a:cs typeface="仿宋" panose="02010609060101010101" pitchFamily="49" charset="-122"/>
            </a:endParaRPr>
          </a:p>
          <a:p>
            <a:pPr indent="381000">
              <a:lnSpc>
                <a:spcPts val="2600"/>
              </a:lnSpc>
            </a:pPr>
            <a:r>
              <a:rPr lang="en-US" altLang="zh-CN" sz="20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 </a:t>
            </a:r>
            <a:r>
              <a:rPr lang="zh-CN" altLang="zh-CN" sz="20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三是建立作业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检查</a:t>
            </a:r>
            <a:r>
              <a:rPr lang="zh-CN" altLang="zh-CN" sz="20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反馈制度。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每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次周查、月查后都要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下发简报来表彰先进，鞭策后进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，并按等级纳入绩效评价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。注重督促整改，跟踪问题学科。</a:t>
            </a:r>
            <a:endParaRPr lang="en-US" altLang="zh-CN" sz="2000" dirty="0">
              <a:solidFill>
                <a:srgbClr val="000000"/>
              </a:solidFill>
              <a:effectLst/>
              <a:latin typeface="宋体" panose="02010600030101010101" pitchFamily="2" charset="-122"/>
              <a:ea typeface="等线" panose="02010600030101010101" pitchFamily="2" charset="-122"/>
              <a:cs typeface="仿宋" panose="02010609060101010101" pitchFamily="49" charset="-122"/>
            </a:endParaRPr>
          </a:p>
          <a:p>
            <a:pPr indent="381000">
              <a:lnSpc>
                <a:spcPts val="2600"/>
              </a:lnSpc>
            </a:pPr>
            <a:r>
              <a:rPr lang="zh-CN" altLang="zh-CN" sz="20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四是研究设计实践性探究性作业、创作类作业、开放性作业，注重与社团活动结合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。</a:t>
            </a:r>
            <a:endParaRPr lang="en-US" altLang="zh-CN" sz="2000" dirty="0">
              <a:solidFill>
                <a:srgbClr val="000000"/>
              </a:solidFill>
              <a:effectLst/>
              <a:latin typeface="宋体" panose="02010600030101010101" pitchFamily="2" charset="-122"/>
              <a:ea typeface="等线" panose="02010600030101010101" pitchFamily="2" charset="-122"/>
              <a:cs typeface="仿宋" panose="02010609060101010101" pitchFamily="49" charset="-122"/>
            </a:endParaRPr>
          </a:p>
          <a:p>
            <a:pPr indent="381000">
              <a:lnSpc>
                <a:spcPts val="2600"/>
              </a:lnSpc>
            </a:pPr>
            <a:r>
              <a:rPr lang="zh-CN" altLang="zh-CN" sz="20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五是搭建在线辅导平台。</a:t>
            </a:r>
            <a:endParaRPr lang="zh-CN" altLang="zh-CN" sz="1600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D84A00-5B14-4350-B3BE-FF49C343A755}"/>
              </a:ext>
            </a:extLst>
          </p:cNvPr>
          <p:cNvSpPr txBox="1"/>
          <p:nvPr/>
        </p:nvSpPr>
        <p:spPr>
          <a:xfrm>
            <a:off x="215516" y="265212"/>
            <a:ext cx="8712968" cy="383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ts val="25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4.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加强学科阅读和写作教学。</a:t>
            </a:r>
            <a:endParaRPr lang="en-US" altLang="zh-CN" sz="2400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5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初中教育要重在阅读能力进一步提升和各种学习习惯的坚持，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着重以深入的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全科阅读促进核心素养的提升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。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认真落实《滕州市教育和体育局关于推进全市中小学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全科阅读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工作的指导意见》（滕教体发〔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〕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号），依照单元写作要求，选取单元读写训练结合点，把写作教学融合到阅读教学之中，在阅读教学中突出写作指导和训练，读写结合，以读促写，以写促思，提高语文综合素养。</a:t>
            </a:r>
            <a:endParaRPr lang="en-US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500"/>
              </a:lnSpc>
            </a:pPr>
            <a:r>
              <a:rPr lang="en-US" altLang="zh-CN" b="1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重点夯实写前指导、作文批改和讲评三个环节，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逐步构建、优化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写作指导课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习作讲评课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教学模式，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规范写作课学历案的撰写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（作文备课），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激发学生写作兴趣，提高写作水平。</a:t>
            </a:r>
            <a:endParaRPr lang="en-US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800"/>
              </a:lnSpc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200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9525BB3-2E9B-4415-A4A3-DA72189956D6}"/>
              </a:ext>
            </a:extLst>
          </p:cNvPr>
          <p:cNvSpPr txBox="1"/>
          <p:nvPr/>
        </p:nvSpPr>
        <p:spPr>
          <a:xfrm>
            <a:off x="251520" y="49188"/>
            <a:ext cx="8460940" cy="390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ts val="2800"/>
              </a:lnSpc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从本学期开始</a:t>
            </a:r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学校为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各班配备一定数量的阅读名著，落实全员大阅读。</a:t>
            </a:r>
            <a:endParaRPr lang="en-US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800"/>
              </a:lnSpc>
            </a:pPr>
            <a:r>
              <a:rPr lang="en-US" altLang="zh-CN" sz="1800" dirty="0">
                <a:solidFill>
                  <a:srgbClr val="0000FF"/>
                </a:solidFill>
                <a:effectLst/>
                <a:ea typeface="汉仪书宋二简"/>
                <a:cs typeface="Times New Roman" panose="02020603050405020304" pitchFamily="18" charset="0"/>
              </a:rPr>
              <a:t>  </a:t>
            </a:r>
            <a:r>
              <a:rPr lang="zh-CN" altLang="zh-CN" sz="1800" dirty="0">
                <a:solidFill>
                  <a:srgbClr val="0000FF"/>
                </a:solidFill>
                <a:effectLst/>
                <a:ea typeface="汉仪书宋二简"/>
                <a:cs typeface="Times New Roman" panose="02020603050405020304" pitchFamily="18" charset="0"/>
              </a:rPr>
              <a:t>北京十一学校校长、国家督学李希贵说：“阅读是语文学科的基础，阅读是语文教学的生命。”现在全社会形成共识：“得阅读者得天下”。</a:t>
            </a:r>
            <a:endParaRPr lang="en-US" altLang="zh-CN" sz="1800" dirty="0">
              <a:solidFill>
                <a:srgbClr val="0000FF"/>
              </a:solidFill>
              <a:effectLst/>
              <a:ea typeface="汉仪书宋二简"/>
              <a:cs typeface="Times New Roman" panose="02020603050405020304" pitchFamily="18" charset="0"/>
            </a:endParaRPr>
          </a:p>
          <a:p>
            <a:pPr indent="381000" algn="just">
              <a:lnSpc>
                <a:spcPts val="2800"/>
              </a:lnSpc>
            </a:pPr>
            <a:r>
              <a:rPr lang="en-US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“部编本”语文教材总主编温儒敏说：现在你不阅读，未来可能都应付不了考试！语文阅读题量会持续增加，锻炼阅读速度、提升反应能力迫在眉睫！</a:t>
            </a:r>
            <a:r>
              <a:rPr lang="zh-CN" altLang="zh-CN" sz="20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 </a:t>
            </a:r>
            <a:endParaRPr lang="en-US" altLang="zh-CN" sz="2000" b="1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800"/>
              </a:lnSpc>
            </a:pPr>
            <a:r>
              <a:rPr lang="en-US" altLang="zh-CN" sz="2000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000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清华附小校长窦桂梅说：“一个不阅读的孩子就是潜在的差生”。</a:t>
            </a:r>
            <a:endParaRPr lang="en-US" altLang="zh-CN" sz="2000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800"/>
              </a:lnSpc>
            </a:pP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阅读是学生获取知识的基本方式，是提高学生人文素养的重要途径，希望各学科教师共同参与、多维度、全方位的指导好学生</a:t>
            </a: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全科阅读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，全面提升学生的</a:t>
            </a:r>
            <a:r>
              <a:rPr lang="zh-CN" altLang="en-US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核心素养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为特尖生培养打下坚实基础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2441CCB-0443-4B79-9D11-8FAEA6F05E97}"/>
              </a:ext>
            </a:extLst>
          </p:cNvPr>
          <p:cNvSpPr txBox="1"/>
          <p:nvPr/>
        </p:nvSpPr>
        <p:spPr>
          <a:xfrm>
            <a:off x="503548" y="779431"/>
            <a:ext cx="8136904" cy="2594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ts val="3300"/>
              </a:lnSpc>
            </a:pPr>
            <a:r>
              <a:rPr lang="en-US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加强学科实验教学。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落实《枣庄市教育局关于进一步加强中小学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实验教学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的意见》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枣教发〔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〕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号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要求，按照《中小学实验目录》，开齐开足开好国家课程标准规定的实验。进一步提高实验室管理水平，提高教师的实验技能和实验教学能力，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想办法创造条件，力争演示实验和分组实验开出率均达到</a:t>
            </a:r>
            <a:r>
              <a:rPr lang="en-US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％。</a:t>
            </a:r>
            <a:r>
              <a:rPr lang="zh-CN" altLang="zh-CN" sz="2000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禁止教师讲台上讲实验、看挂图、看视频等代替动手做实验的现象。</a:t>
            </a:r>
            <a:endParaRPr lang="zh-CN" altLang="zh-CN" sz="1200" kern="100" dirty="0">
              <a:solidFill>
                <a:srgbClr val="0000FF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22C6C07-EC3D-4FBA-87FB-FA62F56B500E}"/>
              </a:ext>
            </a:extLst>
          </p:cNvPr>
          <p:cNvSpPr txBox="1"/>
          <p:nvPr/>
        </p:nvSpPr>
        <p:spPr>
          <a:xfrm>
            <a:off x="323528" y="121196"/>
            <a:ext cx="8496944" cy="4742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l">
              <a:lnSpc>
                <a:spcPts val="30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楷体" panose="02010609060101010101" pitchFamily="49" charset="-122"/>
              </a:rPr>
              <a:t>6.</a:t>
            </a:r>
            <a:r>
              <a:rPr lang="zh-CN" altLang="zh-CN" sz="2400" b="1" kern="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楷体" panose="02010609060101010101" pitchFamily="49" charset="-122"/>
              </a:rPr>
              <a:t>加强社团建设。</a:t>
            </a:r>
            <a:r>
              <a:rPr lang="zh-CN" altLang="zh-CN" kern="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当前，学校教育普遍存在着</a:t>
            </a:r>
            <a:r>
              <a:rPr lang="zh-CN" altLang="zh-CN" kern="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“长于智、疏于德、弱于体、少于美、缺于劳”</a:t>
            </a:r>
            <a:r>
              <a:rPr lang="zh-CN" altLang="zh-CN" kern="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的现象和问题，落实落细“五育并举”的关键，要找到切入点和抓手，其中社团建设就是很好的选择。</a:t>
            </a:r>
            <a:r>
              <a:rPr lang="zh-CN" altLang="zh-CN" kern="0" spc="4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“双减意见”明确提出</a:t>
            </a:r>
            <a:r>
              <a:rPr lang="zh-CN" altLang="zh-CN" kern="0" spc="4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“要对学习有困难的学生进行补习辅导与答疑，为学有余力的学生拓展学习空间，开展丰富多彩的科普、文体、艺术、劳动、阅读、兴趣小组及社团活动。”</a:t>
            </a:r>
            <a:r>
              <a:rPr lang="zh-CN" altLang="zh-CN" b="1" kern="0" spc="4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将标准化统一性的教材开发成面向学习者的差异化课程资源，为不同层次的学生发展提供不同的学习空间、材料和机会</a:t>
            </a:r>
            <a:r>
              <a:rPr lang="zh-CN" altLang="zh-CN" kern="0" spc="4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。</a:t>
            </a:r>
            <a:r>
              <a:rPr lang="zh-CN" altLang="zh-CN" kern="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而社团魅力就在于，能把学生的兴趣、爱好、特长和项目活动结合起来，在个体丰富而深刻的经历中实现育人价值。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l">
              <a:lnSpc>
                <a:spcPts val="3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学校要求力争七年级每位学生每学期至少参加一个社团组织、取得一项社团活动成果。学校要求全体艺体微老师人人都有社团，七年级各学科在教研（备课）组长带领下组建</a:t>
            </a:r>
            <a:r>
              <a:rPr lang="en-US" altLang="zh-CN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个社团，各班至少组建一个社团。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7040640-AC32-43A0-A69F-B6C95E2E7417}"/>
              </a:ext>
            </a:extLst>
          </p:cNvPr>
          <p:cNvSpPr txBox="1"/>
          <p:nvPr/>
        </p:nvSpPr>
        <p:spPr>
          <a:xfrm>
            <a:off x="323528" y="786164"/>
            <a:ext cx="8568952" cy="321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sz="24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二、聚焦课堂教学，全面推进我校新课堂达标活动开展。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01320" algn="just">
              <a:lnSpc>
                <a:spcPts val="3000"/>
              </a:lnSpc>
            </a:pPr>
            <a:r>
              <a:rPr lang="en-US" altLang="zh-CN" sz="2000" kern="0" spc="4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2000" kern="0" spc="4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《枣庄市教育科学研究院关于进一步</a:t>
            </a:r>
            <a:r>
              <a:rPr lang="zh-CN" altLang="zh-CN" sz="2000" b="1" kern="0" spc="4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推进新课堂达标活动</a:t>
            </a:r>
            <a:r>
              <a:rPr lang="zh-CN" altLang="zh-CN" sz="2000" kern="0" spc="4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的指导意见》（枣教科院发【</a:t>
            </a:r>
            <a:r>
              <a:rPr lang="en-US" altLang="zh-CN" sz="2000" kern="0" spc="4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2021</a:t>
            </a:r>
            <a:r>
              <a:rPr lang="zh-CN" altLang="zh-CN" sz="2000" kern="0" spc="4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】</a:t>
            </a:r>
            <a:r>
              <a:rPr lang="en-US" altLang="zh-CN" sz="2000" kern="0" spc="4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sz="2000" kern="0" spc="40" dirty="0">
                <a:solidFill>
                  <a:srgbClr val="333333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号）文件中规定：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自</a:t>
            </a:r>
            <a:r>
              <a:rPr lang="en-US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月份开始，新课堂达标活动分阶段、分专项实施全员达标</a:t>
            </a:r>
            <a:r>
              <a:rPr lang="zh-CN" altLang="zh-CN" sz="2000" kern="0" spc="4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2000" b="1" kern="0" spc="4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从学科课程标准掌握、学期课程纲要编制、学历案（单元方案）撰写、“教—学—评一致性”的课堂实施等方面有序达标，</a:t>
            </a:r>
            <a:r>
              <a:rPr lang="zh-CN" altLang="zh-CN" sz="2000" kern="0" spc="4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逐项落实，人人过关，梯次推进。</a:t>
            </a:r>
            <a:endParaRPr lang="en-US" altLang="zh-CN" sz="2000" kern="0" spc="4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pPr indent="401320" algn="just">
              <a:lnSpc>
                <a:spcPts val="3000"/>
              </a:lnSpc>
            </a:pPr>
            <a:r>
              <a:rPr lang="en-US" altLang="zh-CN" kern="0" spc="4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深入开展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“三学” “三研” “三练”，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强课提质，构建“备、教、学、评”一体化教学改革模式。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CC693F-06DD-4B02-B3AD-3DA5E7C869F3}"/>
              </a:ext>
            </a:extLst>
          </p:cNvPr>
          <p:cNvSpPr txBox="1"/>
          <p:nvPr/>
        </p:nvSpPr>
        <p:spPr>
          <a:xfrm>
            <a:off x="467544" y="697260"/>
            <a:ext cx="8352928" cy="404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/>
            <a:r>
              <a:rPr lang="en-US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扎实开展“三学”活动。</a:t>
            </a:r>
            <a:endParaRPr lang="zh-CN" altLang="zh-CN" sz="24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3000"/>
              </a:lnSpc>
            </a:pPr>
            <a:r>
              <a:rPr lang="zh-CN" altLang="zh-CN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一是学理论。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学习新课程理念，</a:t>
            </a:r>
            <a:r>
              <a:rPr lang="zh-CN" altLang="zh-CN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学习新课程标准，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更新新课程观念。</a:t>
            </a:r>
          </a:p>
          <a:p>
            <a:pPr indent="381000" algn="just">
              <a:lnSpc>
                <a:spcPts val="3000"/>
              </a:lnSpc>
            </a:pPr>
            <a:r>
              <a:rPr lang="zh-CN" altLang="zh-CN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二是学规范。</a:t>
            </a:r>
            <a:r>
              <a:rPr lang="zh-CN" altLang="zh-CN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学习</a:t>
            </a:r>
            <a:r>
              <a:rPr lang="zh-CN" altLang="zh-CN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教学常规与规范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，明确达标要求与标准，聚集教学改</a:t>
            </a:r>
            <a:r>
              <a:rPr lang="zh-CN" altLang="en-US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革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，打造高效课堂。</a:t>
            </a:r>
          </a:p>
          <a:p>
            <a:pPr indent="381000" algn="just">
              <a:lnSpc>
                <a:spcPts val="3000"/>
              </a:lnSpc>
            </a:pP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三是学典型。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学习“教—学—评一致性”典型经验。教导处要设计好我们学校各学科名师、骨干教师示范课，全员赛课之前，每个学科要指定至少</a:t>
            </a:r>
            <a:r>
              <a:rPr lang="en-US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2—3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名教学经验丰富的名师、骨干教师上示范课或观摩课，全学校</a:t>
            </a:r>
            <a:r>
              <a:rPr lang="zh-CN" altLang="en-US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学科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组教师集体听课、评课，吸取他们课堂教学的成功经验，促进青年教师业务尽快成熟，同时也有利于优秀教师脱颖而出，形成自己独特的教学风格和特色。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3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D717123-42B3-426F-B09F-E7C4401363EC}"/>
              </a:ext>
            </a:extLst>
          </p:cNvPr>
          <p:cNvSpPr txBox="1"/>
          <p:nvPr/>
        </p:nvSpPr>
        <p:spPr>
          <a:xfrm>
            <a:off x="395536" y="121196"/>
            <a:ext cx="8280920" cy="4428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/>
            <a:r>
              <a:rPr lang="en-US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扎实开展“三研”活动。</a:t>
            </a:r>
            <a:endParaRPr lang="zh-CN" altLang="zh-CN" sz="24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3000"/>
              </a:lnSpc>
            </a:pPr>
            <a:r>
              <a:rPr lang="zh-CN" altLang="zh-CN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一是研读课标。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深入研读课程标准，理解课程价值，整合课程内容，优化课程实施，关注课程评价。</a:t>
            </a:r>
            <a:r>
              <a:rPr lang="zh-CN" altLang="zh-CN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着力研究课程标准与教材、教学、评价的一致性问题</a:t>
            </a:r>
            <a:r>
              <a:rPr lang="zh-CN" altLang="en-US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zh-CN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研究课程标准如何转化为学期课程纲要目标、课时学习目标，掌握课程标准的分解策略。</a:t>
            </a:r>
            <a:r>
              <a:rPr lang="zh-CN" altLang="zh-CN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研究如何叙写学习目标，设计与学习目标相匹配的评价任务，确保评价与目标的一致性。</a:t>
            </a:r>
          </a:p>
          <a:p>
            <a:pPr indent="381000" algn="just">
              <a:lnSpc>
                <a:spcPts val="3000"/>
              </a:lnSpc>
            </a:pPr>
            <a:r>
              <a:rPr lang="zh-CN" altLang="zh-CN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二是研磨纲要。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开展寒暑假</a:t>
            </a:r>
            <a:r>
              <a:rPr lang="zh-CN" altLang="zh-CN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“研纲要、编纲要、磨纲要”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活动，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建立起</a:t>
            </a: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“学期开学前编制完成——学期中使用检验——学期末修订完善”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的循环提升模式。开学初完成本学期课程纲要编制的达标评估、检查验收。逐步建立起学校较为完备的课程纲要资源库。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3000"/>
              </a:lnSpc>
            </a:pP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三是研制学历案（单元方案）</a:t>
            </a:r>
            <a:r>
              <a:rPr lang="zh-CN" altLang="zh-CN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（下面我专门讲解）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EC270C-47B3-4D43-8FED-F5B121499D76}"/>
              </a:ext>
            </a:extLst>
          </p:cNvPr>
          <p:cNvSpPr txBox="1"/>
          <p:nvPr/>
        </p:nvSpPr>
        <p:spPr>
          <a:xfrm>
            <a:off x="35496" y="49188"/>
            <a:ext cx="88569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/>
            <a:r>
              <a:rPr lang="en-US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3.</a:t>
            </a: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开展“三练”活动。</a:t>
            </a:r>
            <a:endParaRPr lang="zh-CN" altLang="zh-CN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600"/>
              </a:lnSpc>
            </a:pPr>
            <a:r>
              <a:rPr lang="en-US" altLang="zh-CN" sz="18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18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一是练课。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常态化开展“教、学、研、练”等形式多样的主题活动，推动“全员岗位大练兵”。围绕“教—学—评一致性”课堂，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继续推进我校“五主四环节”高效课堂教学模式，继续抓好全员赛课活动，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确保赛课活动开展的扎实有效，要赛出质量、赛出水平。</a:t>
            </a:r>
          </a:p>
          <a:p>
            <a:pPr indent="381000" algn="just" fontAlgn="auto">
              <a:lnSpc>
                <a:spcPts val="2600"/>
              </a:lnSpc>
            </a:pPr>
            <a:r>
              <a:rPr lang="en-US" altLang="zh-CN" sz="1800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二是练学。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全力迎接市局综合素质监测和学业质量监测。</a:t>
            </a:r>
            <a:r>
              <a:rPr lang="zh-CN" altLang="zh-CN" sz="180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强化初中语文的</a:t>
            </a:r>
            <a:r>
              <a:rPr lang="zh-CN" altLang="zh-CN" sz="1800" b="1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“古诗文诵读能力”</a:t>
            </a:r>
            <a:r>
              <a:rPr lang="zh-CN" altLang="zh-CN" sz="180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培养。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迎接市局初中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年级</a:t>
            </a:r>
            <a:r>
              <a:rPr lang="zh-CN" altLang="zh-CN" sz="18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“古诗文诵读能力”专项监测，赋分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zh-CN" sz="18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18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分，考查内容为</a:t>
            </a:r>
            <a:r>
              <a:rPr lang="zh-CN" altLang="zh-CN" sz="18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教材中的古诗文篇目以及教材“课外古诗文诵读”篇目；</a:t>
            </a:r>
            <a:r>
              <a:rPr lang="zh-CN" altLang="zh-CN" sz="1800" dirty="0">
                <a:solidFill>
                  <a:srgbClr val="0000FF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命题侧重引导学生积累与理解，扩大文言文阅读量，强化传统文化熏陶。</a:t>
            </a:r>
            <a:r>
              <a:rPr lang="zh-CN" altLang="zh-CN" sz="18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市局将加大学生书写监测比重</a:t>
            </a:r>
            <a:r>
              <a:rPr lang="zh-CN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实行英语、语文和音乐人机对话测试，进一步提升中小学综合素质监测的质量。要搭建多方平台，促进学生全面发展。</a:t>
            </a:r>
            <a:endParaRPr lang="zh-CN" altLang="zh-CN" sz="1800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81000" algn="just"/>
            <a:r>
              <a:rPr lang="en-US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三是练规范。</a:t>
            </a:r>
            <a:r>
              <a:rPr lang="zh-CN" altLang="zh-CN" sz="18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一要围绕教学常规练规范，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不断完善学校教学常规管理制度，优化备课、上课、作业、辅导、评价等环节。</a:t>
            </a:r>
            <a:r>
              <a:rPr lang="zh-CN" altLang="zh-CN" sz="18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二要围绕课堂教学实施练规范，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进一步落实好“五主四环节”高效课堂教学模式，抓好全员赛课活动。</a:t>
            </a:r>
            <a:endParaRPr lang="en-US" altLang="zh-CN" sz="1800" kern="1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/>
            <a:endParaRPr lang="en-US" altLang="zh-CN" sz="1800" kern="1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/>
            <a:r>
              <a:rPr lang="zh-CN" altLang="en-US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下面</a:t>
            </a:r>
            <a:r>
              <a:rPr lang="zh-CN" altLang="en-US" sz="1800" kern="10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我展示几位</a:t>
            </a:r>
            <a:r>
              <a:rPr lang="zh-CN" altLang="en-US" sz="18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学生的书写情况。</a:t>
            </a:r>
            <a:endParaRPr lang="zh-CN" altLang="zh-CN" sz="1800" kern="1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0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C7CF6B-7138-475C-A7F0-608204D07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1196"/>
            <a:ext cx="7620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516" y="1561356"/>
            <a:ext cx="87129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    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E13496-AB3A-4D5E-9094-BC8D5A617F22}"/>
              </a:ext>
            </a:extLst>
          </p:cNvPr>
          <p:cNvSpPr txBox="1"/>
          <p:nvPr/>
        </p:nvSpPr>
        <p:spPr>
          <a:xfrm>
            <a:off x="467544" y="697260"/>
            <a:ext cx="8136904" cy="2845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ts val="3000"/>
              </a:lnSpc>
            </a:pP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8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日、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28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日枣庄、滕州分别召开了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年教学工作会议，总结了全市上一学年教学工作，部署新学年的工作任务。经学校研究决定</a:t>
            </a:r>
            <a:r>
              <a:rPr lang="zh-CN" altLang="en-US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今天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召开尚贤中学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年教学工作会议，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主要目的是贯彻落实枣庄、滕州两级市教学工作会议精神，树立质量大局意识，更新管理工作思路，狠抓教学常规管理制度的落实。</a:t>
            </a:r>
            <a:endParaRPr lang="en-US" altLang="zh-CN" sz="24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3000"/>
              </a:lnSpc>
            </a:pPr>
            <a:r>
              <a:rPr lang="en-US" altLang="zh-CN" sz="2400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下面，就教育教学工作，我谈以下四点意见。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0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8440CB0-6F63-48AA-91D8-5FCE8968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3204"/>
            <a:ext cx="7620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6EAF658-572D-47CF-8A49-4C4BDF5F7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2" y="85192"/>
            <a:ext cx="87307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AD9EAF1C-6851-4446-A041-0ABE4B40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208"/>
            <a:ext cx="87129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14666" r="882" b="6370"/>
          <a:stretch/>
        </p:blipFill>
        <p:spPr>
          <a:xfrm>
            <a:off x="4716016" y="121196"/>
            <a:ext cx="4032448" cy="504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3780" r="2560" b="8021"/>
          <a:stretch/>
        </p:blipFill>
        <p:spPr>
          <a:xfrm>
            <a:off x="179512" y="193204"/>
            <a:ext cx="3960440" cy="5040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21020" r="3696" b="18500"/>
          <a:stretch/>
        </p:blipFill>
        <p:spPr>
          <a:xfrm>
            <a:off x="1619672" y="2065412"/>
            <a:ext cx="72008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C392CC-60CA-4BBB-B4DC-CFE44BBEE4F8}"/>
              </a:ext>
            </a:extLst>
          </p:cNvPr>
          <p:cNvSpPr txBox="1"/>
          <p:nvPr/>
        </p:nvSpPr>
        <p:spPr>
          <a:xfrm>
            <a:off x="395536" y="625252"/>
            <a:ext cx="8208912" cy="3921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三、聚焦学历案编制，全面推行课时学历案的顺利实施。</a:t>
            </a:r>
            <a:endParaRPr lang="zh-CN" altLang="zh-CN" sz="12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l">
              <a:lnSpc>
                <a:spcPts val="3000"/>
              </a:lnSpc>
            </a:pPr>
            <a:r>
              <a:rPr lang="en-US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依据课程标准和各学科编写的《课程纲要》，逐步掌握</a:t>
            </a:r>
            <a:r>
              <a:rPr lang="zh-CN" altLang="zh-CN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课程标准的分解、学习目标的确定、评价任务的设计、教学内容的选择与组织、作业布置与设计等学历案编制的关键技术，做好全学科学历案的编制、使用。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从而建构“教一学一评一致性”的深度学习课堂。各学科教研（备课）组长要做好与我校“五主四环节”课堂教学模式的对接，推动学历案能更好地实施。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落实好枣庄市教育局</a:t>
            </a:r>
            <a:r>
              <a:rPr lang="en-US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26</a:t>
            </a: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日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下发的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《枣庄教科院关于进一步做好</a:t>
            </a:r>
            <a:r>
              <a:rPr lang="zh-CN" altLang="zh-CN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新课堂达标学历案编写工作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的指导意见》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（枣教科院发〔</a:t>
            </a:r>
            <a:r>
              <a:rPr lang="en-US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〕</a:t>
            </a:r>
            <a:r>
              <a:rPr lang="en-US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号），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开发好、利用好基于课程标准的学历案，切实提高课堂教学质量。下面我介绍一下《指导意见》。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1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6A7BBF-10D6-4BAE-B82F-423CA159A9F9}"/>
              </a:ext>
            </a:extLst>
          </p:cNvPr>
          <p:cNvSpPr txBox="1"/>
          <p:nvPr/>
        </p:nvSpPr>
        <p:spPr>
          <a:xfrm>
            <a:off x="251520" y="32101"/>
            <a:ext cx="8640960" cy="4435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50"/>
              </a:lnSpc>
              <a:spcBef>
                <a:spcPts val="1200"/>
              </a:spcBef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方正小标宋简体"/>
              </a:rPr>
              <a:t>枣庄市教育科学研究院</a:t>
            </a:r>
            <a:endParaRPr lang="en-US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方正小标宋简体"/>
            </a:endParaRPr>
          </a:p>
          <a:p>
            <a:pPr algn="ctr">
              <a:lnSpc>
                <a:spcPts val="2850"/>
              </a:lnSpc>
              <a:spcBef>
                <a:spcPts val="1200"/>
              </a:spcBef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关于进一步做好新课堂达标学历案编写工作的指导意见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850"/>
              </a:lnSpc>
            </a:pPr>
            <a:r>
              <a:rPr lang="en-US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一、指导思想</a:t>
            </a:r>
            <a:endParaRPr lang="zh-CN" altLang="zh-CN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850"/>
              </a:lnSpc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落实立德树人根本任务，深化育人关键环节和重点领域改革，切实提高育人水平；深入推进新课堂达标活动，遵循教育教学规律和学生身心发展规律，全面推动课堂教学改革；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严格按照国家课程方案和课程标准实施教学，确保学生达到国家规定学业质量标准；推动全员岗位大练兵，上好每一堂课，练好教学基本功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；围绕“课程标准—学期课程纲要—学历案”目标链，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聚焦学科核心素养达成，深入推动备、教、学、评一体化；分阶段、分专项实施达标，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引领教师编制学历案，逐步掌握学历案编写关键技术，建构“教—学—评一致性”的深度学习实践课堂。</a:t>
            </a:r>
            <a:endParaRPr lang="zh-CN" altLang="zh-CN" sz="1200" b="1" kern="100" dirty="0">
              <a:solidFill>
                <a:srgbClr val="0000FF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3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7E2B85-FCF7-440E-AC18-C374DE98D063}"/>
              </a:ext>
            </a:extLst>
          </p:cNvPr>
          <p:cNvSpPr txBox="1"/>
          <p:nvPr/>
        </p:nvSpPr>
        <p:spPr>
          <a:xfrm>
            <a:off x="251520" y="481236"/>
            <a:ext cx="8640960" cy="3686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ts val="275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二、基本内涵</a:t>
            </a:r>
            <a:endParaRPr lang="zh-CN" altLang="zh-CN" sz="24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3000"/>
              </a:lnSpc>
            </a:pPr>
            <a:r>
              <a:rPr lang="en-US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学历案是教师在班级教学背景下，围绕一个具体的学习单位（课题、主题、章节或单元</a:t>
            </a:r>
            <a:r>
              <a:rPr lang="zh-CN" altLang="zh-CN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），从期望学生</a:t>
            </a:r>
            <a:r>
              <a:rPr lang="zh-CN" altLang="zh-CN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“学会什么”</a:t>
            </a:r>
            <a:r>
              <a:rPr lang="zh-CN" altLang="zh-CN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出发，设计并展示</a:t>
            </a:r>
            <a:r>
              <a:rPr lang="zh-CN" altLang="zh-CN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“学生何以学会”</a:t>
            </a:r>
            <a:r>
              <a:rPr lang="zh-CN" altLang="zh-CN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的过程，以便于学生</a:t>
            </a: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自主建构</a:t>
            </a:r>
            <a:r>
              <a:rPr lang="zh-CN" altLang="zh-CN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经验或知识</a:t>
            </a:r>
            <a:r>
              <a:rPr lang="zh-CN" altLang="zh-CN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的专业方案。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它是由教师设计、用于规范或引导学生学习的文本，</a:t>
            </a:r>
            <a:r>
              <a:rPr lang="zh-CN" altLang="zh-CN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是通向目标达成的</a:t>
            </a: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脚手架</a:t>
            </a:r>
            <a:r>
              <a:rPr lang="zh-CN" altLang="zh-CN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381000" algn="just">
              <a:lnSpc>
                <a:spcPts val="3000"/>
              </a:lnSpc>
            </a:pPr>
            <a:r>
              <a:rPr lang="en-US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学历案的核心思想是“教—学—评一致性”，其设计思路可以有效解决教师</a:t>
            </a: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“为什么教”“教什么”“怎么教”“教到什么程度”。</a:t>
            </a:r>
            <a:endParaRPr lang="en-US" altLang="zh-CN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3000"/>
              </a:lnSpc>
            </a:pP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学历案也是学生使用的学习文本，可以帮助学生解决</a:t>
            </a:r>
            <a:r>
              <a:rPr lang="zh-CN" altLang="zh-CN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“为什么学”“学什么”“怎么学”“学会了吗”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的问题。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FCA8369-76F4-441F-9AD9-6DDE15FFD63A}"/>
              </a:ext>
            </a:extLst>
          </p:cNvPr>
          <p:cNvSpPr txBox="1"/>
          <p:nvPr/>
        </p:nvSpPr>
        <p:spPr>
          <a:xfrm>
            <a:off x="251520" y="481236"/>
            <a:ext cx="8640960" cy="2438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ts val="4500"/>
              </a:lnSpc>
            </a:pPr>
            <a:r>
              <a:rPr lang="en-US" altLang="zh-CN" sz="3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32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三、构成要素</a:t>
            </a:r>
            <a:endParaRPr lang="zh-CN" altLang="zh-CN" sz="32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4500"/>
              </a:lnSpc>
            </a:pPr>
            <a:r>
              <a:rPr lang="en-US" altLang="zh-CN" sz="2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完整的学历案大致包括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课题与课时</a:t>
            </a:r>
            <a:r>
              <a:rPr lang="zh-CN" altLang="zh-CN" sz="28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、课标要求、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学习目标、评价任务、学习过程（资源与建议、课前预习、课中学习）、检测与作业、学后反思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lang="en-US" altLang="zh-CN" sz="2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个要素。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9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835A558-445C-499E-AC4B-37C704BDE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10749"/>
              </p:ext>
            </p:extLst>
          </p:nvPr>
        </p:nvGraphicFramePr>
        <p:xfrm>
          <a:off x="164810" y="121196"/>
          <a:ext cx="8977399" cy="4660410"/>
        </p:xfrm>
        <a:graphic>
          <a:graphicData uri="http://schemas.openxmlformats.org/drawingml/2006/table">
            <a:tbl>
              <a:tblPr/>
              <a:tblGrid>
                <a:gridCol w="796383">
                  <a:extLst>
                    <a:ext uri="{9D8B030D-6E8A-4147-A177-3AD203B41FA5}">
                      <a16:colId xmlns:a16="http://schemas.microsoft.com/office/drawing/2014/main" val="1968341870"/>
                    </a:ext>
                  </a:extLst>
                </a:gridCol>
                <a:gridCol w="8181016">
                  <a:extLst>
                    <a:ext uri="{9D8B030D-6E8A-4147-A177-3AD203B41FA5}">
                      <a16:colId xmlns:a16="http://schemas.microsoft.com/office/drawing/2014/main" val="3773173034"/>
                    </a:ext>
                  </a:extLst>
                </a:gridCol>
              </a:tblGrid>
              <a:tr h="145789">
                <a:tc>
                  <a:txBody>
                    <a:bodyPr/>
                    <a:lstStyle/>
                    <a:p>
                      <a:pPr algn="ctr"/>
                      <a:r>
                        <a:rPr lang="zh-CN" sz="140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要素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设计要求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185903"/>
                  </a:ext>
                </a:extLst>
              </a:tr>
              <a:tr h="523654">
                <a:tc>
                  <a:txBody>
                    <a:bodyPr/>
                    <a:lstStyle/>
                    <a:p>
                      <a:pPr algn="l"/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．课题与课时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）课题：</a:t>
                      </a: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显示单元或章节或课题名称。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）课时：依据学期课程纲要、目标、教材、学情确定该内容的学习时间，如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 1-3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课时。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38276"/>
                  </a:ext>
                </a:extLst>
              </a:tr>
              <a:tr h="509636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2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．课标要求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）课程标准中关于</a:t>
                      </a:r>
                      <a:r>
                        <a:rPr lang="zh-CN" sz="1400" b="1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课程目标、</a:t>
                      </a:r>
                      <a:r>
                        <a:rPr lang="zh-CN" sz="1400" b="1" kern="100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学科核心素养、</a:t>
                      </a:r>
                      <a:r>
                        <a:rPr lang="zh-CN" sz="1400" b="1" kern="100" dirty="0">
                          <a:solidFill>
                            <a:srgbClr val="00B0F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学习目标与内容、</a:t>
                      </a:r>
                      <a:r>
                        <a:rPr lang="zh-CN" sz="1400" b="1" kern="100" dirty="0">
                          <a:solidFill>
                            <a:srgbClr val="C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学业质量标准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等有关表述。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）可适当解读，给出有关课标内容的学习提示。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09636"/>
                  </a:ext>
                </a:extLst>
              </a:tr>
              <a:tr h="560724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3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．学习目标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）依据</a:t>
                      </a: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：</a:t>
                      </a:r>
                      <a:r>
                        <a:rPr lang="zh-CN" sz="1400" b="1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课程标准、学期课程纲要、教材、学情、教学资源、学业质量标准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等。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）目标：可观察、可操作、可测评；指向学科核心素养；相互之间有关联；三维目标整合叙写；可分解成具体任务或指标。 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216080"/>
                  </a:ext>
                </a:extLst>
              </a:tr>
              <a:tr h="560724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4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．评价任务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）依据：视目标的数量、难度、关联、种类以及学情确定评价任务的数量与安排。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）要求：</a:t>
                      </a:r>
                      <a:r>
                        <a:rPr lang="zh-CN" sz="1400" kern="100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与目标一致；包括情境、知识点、任务；能引出学生目标达成所需要的表现证据；以形成性评价（过程性评价）为主。</a:t>
                      </a:r>
                      <a:endParaRPr lang="zh-CN" sz="1400" kern="100" dirty="0">
                        <a:solidFill>
                          <a:srgbClr val="0000FF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703449"/>
                  </a:ext>
                </a:extLst>
              </a:tr>
              <a:tr h="785013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5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．学习过程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）达成目标的资源、路径、前备知识提示（可根据学科特点选择提供）。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）课前预习：定时间，定目标，有任务。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3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）课中学习：</a:t>
                      </a: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围绕目标达成，用学习任务串或问题链设计，创设真实情境，呈现学习进阶（递进或拓展）；嵌入评价任务；体现学生自主或合作探究建构的真实学习过程。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35092"/>
                  </a:ext>
                </a:extLst>
              </a:tr>
              <a:tr h="448579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6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．检测与作业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）要求：包括课前、课中与课后作业，整体设计作业；围绕学习目标设计；数量、难度适中，体现分层；功能指向明确；体现知识的情境化（学以致用）。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2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）功能：检测类、巩固类、提高类。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696400"/>
                  </a:ext>
                </a:extLst>
              </a:tr>
              <a:tr h="560724">
                <a:tc>
                  <a:txBody>
                    <a:bodyPr/>
                    <a:lstStyle/>
                    <a:p>
                      <a:pPr algn="l"/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7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．学后反思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）要求：提供反思路径或支架，</a:t>
                      </a:r>
                      <a:r>
                        <a:rPr lang="zh-CN" sz="1400" kern="100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引导学生梳理已学知识、学习策略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，管理与分享自己的知识，以巩固和强化所学内容。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）求助：诊断自身问题，报告求助信息，便于获得支持与解决。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990" marR="30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07237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61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BED0856-E335-4E16-B31E-73CB34230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52901"/>
              </p:ext>
            </p:extLst>
          </p:nvPr>
        </p:nvGraphicFramePr>
        <p:xfrm>
          <a:off x="90769" y="257048"/>
          <a:ext cx="8974326" cy="5053960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7654709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75625508"/>
                    </a:ext>
                  </a:extLst>
                </a:gridCol>
                <a:gridCol w="7750190">
                  <a:extLst>
                    <a:ext uri="{9D8B030D-6E8A-4147-A177-3AD203B41FA5}">
                      <a16:colId xmlns:a16="http://schemas.microsoft.com/office/drawing/2014/main" val="189689827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zh-CN" sz="140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维度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项目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评议要点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394331"/>
                  </a:ext>
                </a:extLst>
              </a:tr>
              <a:tr h="626061"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结构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维度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．整体印象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（一致性）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反映学生立场，关注</a:t>
                      </a: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学科核心素养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的培养，通过整合学科</a:t>
                      </a:r>
                      <a:r>
                        <a:rPr lang="zh-CN" sz="1400" kern="100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课程标准、学期课程纲要、教材、教师用书、资源和学情，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完整、清楚地说明了某一主题（知识点）教学的专业活动设计，</a:t>
                      </a: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凸显评价任务的设计及安排，学习活动设计与方法选择有利于目标达成，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促进了学生深度学习，完整体现“教—学—评一致性”思想。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614640"/>
                  </a:ext>
                </a:extLst>
              </a:tr>
              <a:tr h="250424">
                <a:tc rowSpan="6">
                  <a:txBody>
                    <a:bodyPr/>
                    <a:lstStyle/>
                    <a:p>
                      <a:pPr algn="ctr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内容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维度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．课标要求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有课标内容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，能够按</a:t>
                      </a:r>
                      <a:r>
                        <a:rPr lang="zh-CN" sz="1400" kern="100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一对一、一对多、多对一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的路径，从课程标准中摘取相应的要求；课标内容的学习提示准确到位。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590253"/>
                  </a:ext>
                </a:extLst>
              </a:tr>
              <a:tr h="5843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3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．学习目标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指向</a:t>
                      </a:r>
                      <a:r>
                        <a:rPr lang="zh-CN" sz="1400" kern="100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学科核心素养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，描述学生能达到的关键结果；</a:t>
                      </a: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目标表述准确（主、谓、宾语等符合目标表述规范，包括宾语及其条件、程度界定明确）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；符合教学内容和学情（包括提供面向不同学生层次的目标体系），可操作、可测评；目标一般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～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条（大单元目标可适当增加），每条至多</a:t>
                      </a:r>
                      <a:r>
                        <a:rPr lang="en-US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3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句。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743457"/>
                  </a:ext>
                </a:extLst>
              </a:tr>
              <a:tr h="333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4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．评价任务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评价任务要求清晰、具体；与目标相匹配，明确指向某条目标；有明确的评价内容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；有（至少有一个）与学生经验相吻合的评价情境，能有效检测学生目标达成情况。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366378"/>
                  </a:ext>
                </a:extLst>
              </a:tr>
              <a:tr h="83474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5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．学习过程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教与学环节清楚，体现“教—学—评一致性”；</a:t>
                      </a: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有明显的学习进阶，有与目标相对应的学习进程；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方法选择体现学科性；体现基于学习情境的知识联系与建构，或有知识的结构化表达；有过程性评价，安排合理，有较好的促进目标实现的作用；</a:t>
                      </a:r>
                      <a:r>
                        <a:rPr lang="zh-CN" sz="1400" kern="100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评价任务（过程性评价）与目标对应；</a:t>
                      </a:r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评价任务除了学生说答、写答之外，还具有一种新形式，如基于讨论探究、基于表演演示、基于作品展示的评价等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247428"/>
                  </a:ext>
                </a:extLst>
              </a:tr>
              <a:tr h="6260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6.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检测与作业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400" kern="100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作业在内容、形式及难度上与学习目标相匹配</a:t>
                      </a:r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；作业设计有层次性（作业量、难度）；作业形式多样化；检测、作业设计与学习目标有对应意识；检测与作业设计具有较高的信度和效度；课后作业有面向学习目标的巩固内容；有面向学习目标外的提高或拓宽内容，为后续学习内容作铺垫；作业设计质量较高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141141"/>
                  </a:ext>
                </a:extLst>
              </a:tr>
              <a:tr h="4591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7. </a:t>
                      </a:r>
                      <a:r>
                        <a:rPr lang="zh-CN" sz="14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学后反思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反思的目标、路径与方法清晰；反思的支架具体、合理；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zh-CN" sz="14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仿宋_GB2312"/>
                        </a:rPr>
                        <a:t>具有引导和提示的学后反思设计；有进行知识体系梳理的提示内容；针对可能存在的问题，给学生提出自我诊断的要求；提示顾及到后续学习的铺垫性内容。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1" marR="125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557915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748776E6-F5A8-42A8-B8C5-ED5091472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69" y="-81505"/>
            <a:ext cx="210826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四、评估要点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1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512" y="769268"/>
            <a:ext cx="8496944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3200"/>
              </a:lnSpc>
            </a:pP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一、聚焦教学常规，扎实推进我校教学质量再上新台阶。</a:t>
            </a:r>
            <a:endParaRPr lang="en-US" altLang="zh-CN" sz="2400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>
              <a:lnSpc>
                <a:spcPts val="3200"/>
              </a:lnSpc>
            </a:pPr>
            <a:r>
              <a:rPr lang="zh-CN" altLang="zh-CN" sz="24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二、聚焦课堂教学，全面推进我校新课堂达标活动</a:t>
            </a:r>
            <a:r>
              <a:rPr lang="zh-CN" altLang="en-US" sz="24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开展</a:t>
            </a:r>
            <a:r>
              <a:rPr lang="zh-CN" altLang="zh-CN" sz="24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 kern="100" dirty="0">
              <a:solidFill>
                <a:srgbClr val="0000FF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>
              <a:lnSpc>
                <a:spcPts val="3200"/>
              </a:lnSpc>
            </a:pPr>
            <a:r>
              <a:rPr lang="zh-CN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三、聚焦学历案编制，全面推行课时学历案</a:t>
            </a:r>
            <a:r>
              <a:rPr lang="zh-CN" altLang="en-US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顺利实施。</a:t>
            </a:r>
            <a:endParaRPr lang="en-US" altLang="zh-CN" sz="2400" b="1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>
              <a:lnSpc>
                <a:spcPts val="3200"/>
              </a:lnSpc>
            </a:pP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四、聚焦教研活动，确保一课一研活动开展的扎实有效。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>
              <a:lnSpc>
                <a:spcPts val="3200"/>
              </a:lnSpc>
            </a:pP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9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D74408-6CF6-4ACB-8FA0-487A1520485D}"/>
              </a:ext>
            </a:extLst>
          </p:cNvPr>
          <p:cNvSpPr txBox="1"/>
          <p:nvPr/>
        </p:nvSpPr>
        <p:spPr>
          <a:xfrm>
            <a:off x="107504" y="121196"/>
            <a:ext cx="8712968" cy="3958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ts val="2800"/>
              </a:lnSpc>
            </a:pPr>
            <a:r>
              <a:rPr lang="en-US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五、要求与建议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850"/>
              </a:lnSpc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1.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学历案编写要结合《枣庄市教育科学研究院关于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进一步推进新课堂达标活动的指导意见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》，</a:t>
            </a:r>
            <a:r>
              <a:rPr lang="zh-CN" altLang="zh-CN" sz="2000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聚焦课堂效益提升，不断建构基于课程标准的课堂，形成在课程目标引领下的备、教、学、评一体化的教学格局。</a:t>
            </a:r>
            <a:endParaRPr lang="zh-CN" altLang="zh-CN" sz="1200" kern="100" dirty="0">
              <a:solidFill>
                <a:srgbClr val="0000FF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850"/>
              </a:lnSpc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2.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学历案编写要依据各学科课程理念及学科特点，遵循学科学习规律，凸显素养目标的引领、统摄作用。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学历案设计可从</a:t>
            </a:r>
            <a:r>
              <a:rPr lang="zh-CN" altLang="zh-CN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课时学历案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开始尝试，逐步走向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大单元设计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，从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课时学历案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”走向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大单元学历案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2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850"/>
              </a:lnSpc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3.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区（市）、学校分阶段实施专项达标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。围绕学历案的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学习目标、评价任务、学习过程、检测与作业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等关键环节，依据学历案“评议要点”，开展专项达标，不断强化教师教学技能训练，全面提升教师专业素养。</a:t>
            </a:r>
            <a:endParaRPr lang="zh-CN" altLang="zh-CN" sz="12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5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03C4C7-F84C-4801-90F0-33101C19305E}"/>
              </a:ext>
            </a:extLst>
          </p:cNvPr>
          <p:cNvSpPr txBox="1"/>
          <p:nvPr/>
        </p:nvSpPr>
        <p:spPr>
          <a:xfrm>
            <a:off x="107504" y="13328"/>
            <a:ext cx="8928992" cy="494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ts val="2850"/>
              </a:lnSpc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4.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不断优化教学方式。坚持教学相长，开展</a:t>
            </a:r>
            <a:r>
              <a:rPr lang="zh-CN" altLang="zh-CN" sz="2000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活动式教学、项目式学习、情境式教学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的研究与实践。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突出深度学习，积极探索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基于情境、问题导向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的互动式、启发式、探究式、体验式等课堂教学。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精准分析学情，重视差异化教学和个别化指导。融合运用传统与现代技术手段，探索基于学科的课程综合化教学。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2850"/>
              </a:lnSpc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5.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建立基于学历案的课堂教学形态，建构起基于校情的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高效课堂实践模型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。如：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一是对话型：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自学学历案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提出问题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课堂对话与协商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二是合作型：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小组分工合作完成任务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交流与分享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教师点评或提炼；</a:t>
            </a:r>
            <a:r>
              <a:rPr lang="zh-CN" altLang="zh-CN" sz="20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三是指导型：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教师依据学历案导学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个体或小组练习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教师过程指导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CN" altLang="zh-CN" sz="20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四是自主型：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教师呈现结果标准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学生自我指导学习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学生自评或互评。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/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6.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建立基于区域的长效教研机制。加强教学管理，坚持和完善集体备课制度，充分发挥学科中心团队和工作室示范作用，开展区域大教研，形成长效联研机制；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开展“三学”“三研”“三练”活动，强化校本教研，通过“学—研—修”，形成校本的学期课程纲要共用机制；通过“学—磨—评”，建立校本精品学历案共享机制。 </a:t>
            </a:r>
            <a:r>
              <a:rPr lang="en-US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12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8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B100C4D-F1C8-4B34-A216-0E0764E14EAB}"/>
              </a:ext>
            </a:extLst>
          </p:cNvPr>
          <p:cNvSpPr txBox="1"/>
          <p:nvPr/>
        </p:nvSpPr>
        <p:spPr>
          <a:xfrm>
            <a:off x="323528" y="625252"/>
            <a:ext cx="8280920" cy="3921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sz="24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四、聚焦教研活动，确保一课一研活动开展的扎实有效。</a:t>
            </a:r>
            <a:endParaRPr lang="zh-CN" altLang="zh-CN" sz="12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3000"/>
              </a:lnSpc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为大力推行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“一课一研”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优化提升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集体教研活动，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确保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一课一研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教研活动有效实施，市局专门制定下发了《关于开展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一课一研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教研活动的指导意见》，我们学校也制定了《滕州尚贤中学“一课一研”教研活动实施方案》，我</a:t>
            </a:r>
            <a:r>
              <a:rPr lang="zh-CN" altLang="en-US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还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专门对集体备课进行了培训。</a:t>
            </a:r>
            <a:r>
              <a:rPr lang="zh-CN" altLang="zh-CN" sz="2000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从上学期看</a:t>
            </a:r>
            <a:r>
              <a:rPr lang="zh-CN" altLang="en-US" sz="2000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000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各学科“一课一研”流于形式或者根本没有集体备课。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“一课一研”实不实，取决于主备人是否出真力，教研（备课）组长是否有较强的组织能力和学术水平，也取决于我们年级管理领导思维决策、重视程度。</a:t>
            </a:r>
            <a:r>
              <a:rPr lang="zh-CN" altLang="zh-CN" sz="2000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组长组织好、主持好、评点好、总结好，才能不虚耗时间，研有成果，减轻老师们的备课负担</a:t>
            </a:r>
            <a:r>
              <a:rPr lang="zh-CN" altLang="en-US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b="1" kern="1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全学科老师才能共同进步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（生物组课程纲要的编制和轮流主备教案，真正落实，水平很高）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7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28C295A-61E1-489F-8F22-4A90E12D61BE}"/>
              </a:ext>
            </a:extLst>
          </p:cNvPr>
          <p:cNvSpPr txBox="1"/>
          <p:nvPr/>
        </p:nvSpPr>
        <p:spPr>
          <a:xfrm>
            <a:off x="323528" y="577473"/>
            <a:ext cx="8496944" cy="397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ts val="3000"/>
              </a:lnSpc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本学期要求各年级、各学科组</a:t>
            </a:r>
            <a:r>
              <a:rPr lang="zh-CN" altLang="en-US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要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高度重视集体备课，真正落实“一课一研”实施方案，开展“一课一研”集体教研和集体备课，</a:t>
            </a:r>
            <a:r>
              <a:rPr lang="zh-CN" altLang="zh-CN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通过“一课一研”推动对每节课的教学目标、教学内容、学情分析的集体研讨活动，对教学策略、教学流程、教学评价进行集体讨论，对作业设计、教学资源、教学反思进行评议的基本模式。</a:t>
            </a:r>
          </a:p>
          <a:p>
            <a:pPr indent="381000" algn="just">
              <a:lnSpc>
                <a:spcPts val="3000"/>
              </a:lnSpc>
            </a:pPr>
            <a:r>
              <a:rPr lang="en-US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一个完整的集体备课过程应该包括“个人初备——集体研讨——撰写教案——典型引路——交流反思”</a:t>
            </a:r>
            <a:r>
              <a:rPr lang="zh-CN" altLang="en-US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五</a:t>
            </a:r>
            <a:r>
              <a:rPr lang="zh-CN" altLang="zh-CN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个阶段，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它绝对不是一个由备课组长分解备课任务的简单过程，也不是一个教师图省事照搬别人教案的过程，而是一个实实在在的研讨过程，是一个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借智、借脑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的过程，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更是一个教师专业化水平不断提升的过程。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356058-F3F8-4326-86D5-2C6BDA95D16F}"/>
              </a:ext>
            </a:extLst>
          </p:cNvPr>
          <p:cNvSpPr txBox="1"/>
          <p:nvPr/>
        </p:nvSpPr>
        <p:spPr>
          <a:xfrm>
            <a:off x="539552" y="697260"/>
            <a:ext cx="7920880" cy="346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ts val="3700"/>
              </a:lnSpc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老师们，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深化教学改革，提升教育质量，任务艰巨，责任重大。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“事者，生于虑，成于务，失于傲”。</a:t>
            </a:r>
            <a:r>
              <a:rPr lang="zh-CN" altLang="en-US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没有坐等出来的辉煌，只有实干出来的精彩。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我们一定要咬定目标，坚定信心，以</a:t>
            </a:r>
            <a:r>
              <a:rPr lang="zh-CN" altLang="zh-CN" sz="20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“初心如磐、使命在肩”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的坚定意志破浪前行，以</a:t>
            </a:r>
            <a:r>
              <a:rPr lang="zh-CN" altLang="zh-CN" sz="2000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“只争朝夕、不负韶华”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的实干态度，勠力同心，攻坚克难，推动我校教育教学质量再攀新高！</a:t>
            </a:r>
            <a:endParaRPr lang="en-US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r">
              <a:lnSpc>
                <a:spcPts val="3700"/>
              </a:lnSpc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</a:t>
            </a: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日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3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7544" y="2424286"/>
            <a:ext cx="2808312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6600" b="1" i="1" dirty="0">
                <a:solidFill>
                  <a:srgbClr val="376092"/>
                </a:solidFill>
                <a:latin typeface="Arial" panose="020B0604020202020204" pitchFamily="34" charset="0"/>
                <a:ea typeface="微软雅黑" panose="020B0503020204020204" charset="-122"/>
              </a:rPr>
              <a:t>谢 谢</a:t>
            </a:r>
          </a:p>
        </p:txBody>
      </p:sp>
      <p:sp>
        <p:nvSpPr>
          <p:cNvPr id="3277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27784" y="2640829"/>
            <a:ext cx="1430337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400" b="1" i="1" dirty="0">
                <a:solidFill>
                  <a:srgbClr val="376092"/>
                </a:solidFill>
                <a:latin typeface="Arial" panose="020B0604020202020204" pitchFamily="34" charset="0"/>
                <a:ea typeface="微软雅黑" panose="020B0503020204020204" charset="-122"/>
              </a:rPr>
              <a:t>！</a:t>
            </a:r>
          </a:p>
        </p:txBody>
      </p:sp>
      <p:pic>
        <p:nvPicPr>
          <p:cNvPr id="32772" name="Picture 7" descr="9拷贝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2462" y="29429"/>
            <a:ext cx="5868144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矩形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046919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  <p:bldP spid="3277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504" y="5472833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1640" y="1921396"/>
            <a:ext cx="87129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    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BFB4BC-78EE-42F1-8362-E689EF2A2BA7}"/>
              </a:ext>
            </a:extLst>
          </p:cNvPr>
          <p:cNvSpPr txBox="1"/>
          <p:nvPr/>
        </p:nvSpPr>
        <p:spPr>
          <a:xfrm>
            <a:off x="323528" y="539381"/>
            <a:ext cx="8496944" cy="405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sz="24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一、聚焦教学常规，扎实推进我校教学质量再上新台阶。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>
              <a:lnSpc>
                <a:spcPts val="3000"/>
              </a:lnSpc>
            </a:pPr>
            <a:r>
              <a:rPr lang="en-US" altLang="zh-CN" sz="20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仿宋" panose="02010609060101010101" pitchFamily="49" charset="-122"/>
              </a:rPr>
              <a:t> </a:t>
            </a:r>
            <a:r>
              <a:rPr lang="zh-CN" altLang="zh-CN" sz="20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仿宋" panose="02010609060101010101" pitchFamily="49" charset="-122"/>
              </a:rPr>
              <a:t>为全面推进课程实施，深化课堂教学改革，进一步提高教学效能，强化质量核心意识，促进我校教育教学质量再上新台阶，</a:t>
            </a:r>
            <a:r>
              <a:rPr lang="zh-CN" altLang="zh-CN" sz="20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仿宋_GB2312"/>
              </a:rPr>
              <a:t>特对教学常规</a:t>
            </a:r>
            <a:r>
              <a:rPr lang="zh-CN" altLang="en-US" sz="20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仿宋_GB2312"/>
              </a:rPr>
              <a:t>要求</a:t>
            </a:r>
            <a:r>
              <a:rPr lang="zh-CN" altLang="zh-CN" sz="20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仿宋_GB2312"/>
              </a:rPr>
              <a:t>再次强调如下。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30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 1.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加强备课管理。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全面推行“学历案”的设计、运用和实施，要注重“学历案”各环节的完善。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继续落实“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中心教案（课时）、课件和学历案（单元）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”的轮流主备，</a:t>
            </a:r>
            <a:r>
              <a:rPr lang="zh-CN" altLang="zh-CN" sz="2000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备课流程设计为</a:t>
            </a:r>
            <a:r>
              <a:rPr lang="zh-CN" altLang="zh-CN" sz="2000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“个人主备、形成初案——集体研讨、形成共案——个人修改、形成个案——反思修改、完善存档”</a:t>
            </a:r>
            <a:r>
              <a:rPr lang="zh-CN" altLang="zh-CN" sz="2000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的集体备课机制。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落实超周备课。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备课内容要充分，不能流于形式。</a:t>
            </a:r>
            <a:endParaRPr lang="en-US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 algn="just">
              <a:lnSpc>
                <a:spcPts val="3000"/>
              </a:lnSpc>
            </a:pPr>
            <a:r>
              <a:rPr lang="en-US" altLang="zh-CN" b="1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严禁不备课上课、备课不充分上课、不带备课簿上课等现象。</a:t>
            </a:r>
            <a:r>
              <a:rPr lang="zh-CN" altLang="zh-CN" sz="2000" b="1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 </a:t>
            </a:r>
            <a:endParaRPr lang="zh-CN" altLang="zh-CN" sz="1200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4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516" y="1633364"/>
            <a:ext cx="87129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     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5976CC-867A-4367-BD8E-042BEDCA2D4D}"/>
              </a:ext>
            </a:extLst>
          </p:cNvPr>
          <p:cNvSpPr txBox="1"/>
          <p:nvPr/>
        </p:nvSpPr>
        <p:spPr>
          <a:xfrm>
            <a:off x="118068" y="121196"/>
            <a:ext cx="8820980" cy="4696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ts val="26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2.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优化课堂教学。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课堂教学是学校教育教学的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最基本形式和基本形态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，是提高教学质量的根本渠道。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落实“双减”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kern="1800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减轻义务教育阶段学生作业负担和校外培训负担</a:t>
            </a:r>
            <a:r>
              <a:rPr lang="zh-CN" altLang="zh-CN" kern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），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国家对课堂教学提出了更高的要求。</a:t>
            </a: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学校要求每位教师要尽快熟练掌握和运用“五主四环节”高效课堂教学模式，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严格按照课程表上课，做到各科教学不占不让，不折不扣地执行课程计划。</a:t>
            </a:r>
          </a:p>
          <a:p>
            <a:pPr indent="476250" algn="just">
              <a:lnSpc>
                <a:spcPts val="2700"/>
              </a:lnSpc>
            </a:pPr>
            <a:r>
              <a:rPr lang="en-US" altLang="zh-CN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老师上课执行“十不”：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不迟到、不擅离、不拖堂、不粗言秽语污辱学生人格、不体罚与变相体罚</a:t>
            </a:r>
            <a:r>
              <a:rPr lang="zh-CN" altLang="en-US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学生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、上课不处理学生、不上“情绪课”、不坐着讲课、</a:t>
            </a:r>
            <a:r>
              <a:rPr lang="zh-CN" altLang="zh-CN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不带手机进课堂、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不做与教学无关的事。</a:t>
            </a:r>
            <a:r>
              <a:rPr lang="zh-CN" altLang="zh-CN" b="1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严禁上课期间罚站学生现象。</a:t>
            </a:r>
            <a:endParaRPr lang="zh-CN" altLang="zh-CN" kern="100" dirty="0">
              <a:solidFill>
                <a:srgbClr val="0000FF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76250" algn="just">
              <a:lnSpc>
                <a:spcPts val="2700"/>
              </a:lnSpc>
            </a:pP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教师的板书工整，不潦草。板书要详略得当，重点突出，能起到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提纲挈领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的作用，层次分明、脉络清晰；</a:t>
            </a:r>
            <a:r>
              <a:rPr lang="zh-CN" altLang="zh-CN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倡导思维导图式的板书，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增强直观效果，同时也</a:t>
            </a:r>
            <a:r>
              <a:rPr lang="zh-CN" altLang="zh-CN" kern="100" dirty="0">
                <a:solidFill>
                  <a:srgbClr val="C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有利于引导学生由形象思维向抽象思维过渡，实现学生从“学”到“学会”第二次信息转换。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也便于课堂小结和课后复习。</a:t>
            </a:r>
            <a:endParaRPr lang="en-US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76250" algn="just">
              <a:lnSpc>
                <a:spcPts val="2700"/>
              </a:lnSpc>
            </a:pP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下面我展示几位老师课堂板书。</a:t>
            </a:r>
            <a:endParaRPr lang="zh-CN" altLang="zh-CN" sz="1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9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F712F5A-4964-4F61-99A8-953FE234B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1" t="30131" r="26844" b="38923"/>
          <a:stretch/>
        </p:blipFill>
        <p:spPr>
          <a:xfrm>
            <a:off x="611560" y="337220"/>
            <a:ext cx="5400600" cy="27363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AC1D961-E0E2-4B19-98A3-17C6645812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22681" r="-798" b="34480"/>
          <a:stretch/>
        </p:blipFill>
        <p:spPr>
          <a:xfrm>
            <a:off x="4499992" y="2859410"/>
            <a:ext cx="4248472" cy="24482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F1D217-5E50-48FF-A2C7-B80652FC2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t="27720" r="12676" b="33220"/>
          <a:stretch/>
        </p:blipFill>
        <p:spPr>
          <a:xfrm>
            <a:off x="1043608" y="3217540"/>
            <a:ext cx="280831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F9669F-C4D4-4531-B61C-8204B1B28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10790" r="17745" b="33277"/>
          <a:stretch/>
        </p:blipFill>
        <p:spPr>
          <a:xfrm>
            <a:off x="1043608" y="193204"/>
            <a:ext cx="3384376" cy="2376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6138CC-B3BE-4673-99A5-8BE5548AAA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26459" r="24402" b="35343"/>
          <a:stretch/>
        </p:blipFill>
        <p:spPr>
          <a:xfrm>
            <a:off x="5436096" y="282204"/>
            <a:ext cx="2592288" cy="21830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DDA692-6D8A-44CF-AE82-709AE4712E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7640" r="2665" b="25663"/>
          <a:stretch/>
        </p:blipFill>
        <p:spPr>
          <a:xfrm>
            <a:off x="1062162" y="2555230"/>
            <a:ext cx="655272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368F52-51D7-468F-9969-C77DF34E12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2201" r="18079" b="28580"/>
          <a:stretch/>
        </p:blipFill>
        <p:spPr>
          <a:xfrm>
            <a:off x="755576" y="409228"/>
            <a:ext cx="2808312" cy="33843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493B38-B123-47D6-AAE2-4A16048895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21419" r="17788" b="31962"/>
          <a:stretch/>
        </p:blipFill>
        <p:spPr>
          <a:xfrm>
            <a:off x="3851920" y="2125650"/>
            <a:ext cx="518457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516736"/>
            <a:ext cx="9144000" cy="193675"/>
          </a:xfrm>
          <a:prstGeom prst="rect">
            <a:avLst/>
          </a:prstGeom>
          <a:gradFill rotWithShape="0">
            <a:gsLst>
              <a:gs pos="0">
                <a:srgbClr val="558ED5"/>
              </a:gs>
              <a:gs pos="50000">
                <a:srgbClr val="C2D1ED"/>
              </a:gs>
              <a:gs pos="100000">
                <a:srgbClr val="E1E8F5"/>
              </a:gs>
            </a:gsLst>
            <a:lin ang="0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4BD1CA-84E6-4677-803F-54EFF2FB82AC}"/>
              </a:ext>
            </a:extLst>
          </p:cNvPr>
          <p:cNvSpPr txBox="1"/>
          <p:nvPr/>
        </p:nvSpPr>
        <p:spPr>
          <a:xfrm>
            <a:off x="251520" y="579235"/>
            <a:ext cx="8640960" cy="3706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76250" algn="just">
              <a:lnSpc>
                <a:spcPts val="3000"/>
              </a:lnSpc>
            </a:pPr>
            <a:r>
              <a:rPr lang="en-US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3.</a:t>
            </a:r>
            <a:r>
              <a:rPr lang="zh-CN" altLang="zh-CN" sz="24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强化作业教学。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作业是学校教育教学管理工作的重要环节，是课堂教学活动的必要补充。目前，</a:t>
            </a:r>
            <a:r>
              <a:rPr lang="zh-CN" altLang="zh-CN" kern="100" dirty="0">
                <a:solidFill>
                  <a:srgbClr val="0000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一些老师还存在作业数量过多、质量不高、功能异化等突出问题，既达不到温故知新的效果，又占用了学生正常的锻炼、休息、自主学习时间，违反了“五项管理”和“双减”工作要求。</a:t>
            </a:r>
            <a:endParaRPr lang="en-US" altLang="zh-CN" kern="100" dirty="0">
              <a:solidFill>
                <a:srgbClr val="0000FF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仿宋" panose="02010609060101010101" pitchFamily="49" charset="-122"/>
            </a:endParaRPr>
          </a:p>
          <a:p>
            <a:pPr indent="476250" algn="just">
              <a:lnSpc>
                <a:spcPts val="3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就作业管理工作，王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延军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局长在讲话中提出，</a:t>
            </a:r>
            <a:r>
              <a:rPr lang="zh-CN" altLang="zh-CN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要明确三条原则，瞄准四大重点，落实五条举措。</a:t>
            </a:r>
            <a:endParaRPr lang="zh-CN" altLang="zh-CN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81000">
              <a:lnSpc>
                <a:spcPts val="3000"/>
              </a:lnSpc>
            </a:pPr>
            <a:r>
              <a:rPr lang="en-US" altLang="zh-CN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楷体" panose="02010609060101010101" pitchFamily="49" charset="-122"/>
              </a:rPr>
              <a:t> </a:t>
            </a:r>
            <a:r>
              <a:rPr lang="zh-CN" altLang="zh-CN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楷体" panose="02010609060101010101" pitchFamily="49" charset="-122"/>
              </a:rPr>
              <a:t>三条原则</a:t>
            </a:r>
            <a:r>
              <a:rPr lang="zh-CN" altLang="zh-CN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：</a:t>
            </a:r>
            <a:r>
              <a:rPr lang="zh-CN" altLang="zh-CN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学生有时间做，老师有时间阅，师生有时间反馈。</a:t>
            </a:r>
            <a:endParaRPr lang="zh-CN" altLang="zh-CN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81000">
              <a:lnSpc>
                <a:spcPts val="3000"/>
              </a:lnSpc>
            </a:pPr>
            <a:r>
              <a:rPr lang="en-US" altLang="zh-CN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楷体" panose="02010609060101010101" pitchFamily="49" charset="-122"/>
              </a:rPr>
              <a:t> </a:t>
            </a:r>
            <a:r>
              <a:rPr lang="zh-CN" altLang="zh-CN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楷体" panose="02010609060101010101" pitchFamily="49" charset="-122"/>
              </a:rPr>
              <a:t>明确四大重点</a:t>
            </a:r>
            <a:r>
              <a:rPr lang="zh-CN" altLang="zh-CN" b="1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：</a:t>
            </a:r>
            <a:r>
              <a:rPr lang="zh-CN" altLang="zh-CN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仿宋" panose="02010609060101010101" pitchFamily="49" charset="-122"/>
              </a:rPr>
              <a:t>一是减少作业总量；二是提高作业质量；三是强化教师职责；四是减轻家长负担。</a:t>
            </a:r>
            <a:endParaRPr lang="zh-CN" altLang="zh-CN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02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4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5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9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06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11-17T12:51:04&quot;,&quot;maxSize&quot;:{&quot;size1&quot;:47.5},&quot;minSize&quot;:{&quot;size1&quot;:32.5},&quot;normalSize&quot;:{&quot;size1&quot;:47.499895833333333},&quot;subLayout&quot;:[{&quot;id&quot;:&quot;2020-11-17T12:51:04&quot;,&quot;margin&quot;:{&quot;bottom&quot;:3.380000114440918,&quot;left&quot;:3.380000114440918,&quot;right&quot;:0.026000002399086952,&quot;top&quot;:3.380000114440918},&quot;type&quot;:0},{&quot;id&quot;:&quot;2020-11-17T12:51:04&quot;,&quot;margin&quot;:{&quot;bottom&quot;:3.3619999885559082,&quot;left&quot;:1.2439998388290405,&quot;right&quot;:3.3870000839233398,&quot;top&quot;:3.4110000133514404},&quot;type&quot;:0}],&quot;type&quot;:0}"/>
  <p:tag name="KSO_WM_SLIDE_BACKGROUND" val="[&quot;general&quot;,&quot;frame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efaa6605d5daf04fe5f6d"/>
  <p:tag name="KSO_WM_SLIDE_CAN_ADD_NAVIGATION" val="1"/>
  <p:tag name="KSO_WM_SLIDE_ID" val="diagram2021206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684*348"/>
  <p:tag name="KSO_WM_SLIDE_POSITION" val="132*96"/>
  <p:tag name="KSO_WM_TAG_VERSION" val="1.0"/>
  <p:tag name="KSO_WM_SLIDE_LAYOUT" val="d"/>
  <p:tag name="KSO_WM_SLIDE_LAYOUT_CNT" val="2"/>
  <p:tag name="KSO_WM_CHIP_FILLPROP" val="[[{&quot;text_align&quot;:&quot;lm&quot;,&quot;text_direction&quot;:&quot;horizontal&quot;,&quot;support_big_font&quot;:false,&quot;fill_id&quot;:&quot;7159262999874eceaa30c44b1f11ff56&quot;,&quot;fill_align&quot;:&quot;rm&quot;,&quot;chip_types&quot;:[&quot;pictext&quot;,&quot;text&quot;,&quot;picture&quot;,&quot;table&quot;]},{&quot;text_align&quot;:&quot;lm&quot;,&quot;text_direction&quot;:&quot;horizontal&quot;,&quot;support_features&quot;:[&quot;collage&quot;,&quot;carousel&quot;],&quot;support_big_font&quot;:false,&quot;fill_id&quot;:&quot;d5d8eeaeb1344471b625b5dec64152c0&quot;,&quot;fill_align&quot;:&quot;lm&quot;,&quot;chip_types&quot;:[&quot;picture&quot;,&quot;diagram&quot;,&quot;pictext&quot;,&quot;table&quot;,&quot;chart&quot;,&quot;video&quot;,&quot;text&quot;]}]]"/>
  <p:tag name="KSO_WM_CHIP_DECFILLPROP" val="[]"/>
  <p:tag name="KSO_WM_CHIP_GROUPID" val="5e6efaa6605d5daf04fe5f6c"/>
  <p:tag name="KSO_WM_SLIDE_BK_DARK_LIGHT" val="2"/>
  <p:tag name="KSO_WM_SLIDE_BACKGROUND_TYPE" val="frame"/>
  <p:tag name="KSO_WM_SLIDE_SUPPORT_FEATURE_TYPE" val="0"/>
  <p:tag name="KSO_WM_TEMPLATE_ASSEMBLE_XID" val="5f9fc92a58547e5288196694"/>
  <p:tag name="KSO_WM_TEMPLATE_ASSEMBLE_GROUPID" val="5f9fc92a58547e5288196694"/>
  <p:tag name="KSO_WM_FULL_TEXT_BEAUTIFY_COPY_ID" val="1509955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40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0-28T21:03:11&quot;,&quot;maxSize&quot;:{&quot;size1&quot;:42.200000000000003},&quot;minSize&quot;:{&quot;size1&quot;:42.200000000000003},&quot;normalSize&quot;:{&quot;size1&quot;:42.200000000000003},&quot;subLayout&quot;:[{&quot;id&quot;:&quot;2020-10-28T21:03:11&quot;,&quot;margin&quot;:{&quot;bottom&quot;:3.3870000839233398,&quot;left&quot;:4.6570000648498535,&quot;right&quot;:4.6570000648498535,&quot;top&quot;:1.2699999809265137},&quot;type&quot;:0},{&quot;id&quot;:&quot;2020-10-28T21:03:11&quot;,&quot;margin&quot;:{&quot;bottom&quot;:3.3870000839233398,&quot;left&quot;:6.7729997634887695,&quot;right&quot;:6.7729997634887695,&quot;top&quot;:0},&quot;type&quot;:0}],&quot;type&quot;:0}"/>
  <p:tag name="KSO_WM_SLIDE_BACKGROUND" val="[&quot;bottomTop&quot;]"/>
  <p:tag name="KSO_WM_SLIDE_RATIO" val="1.777778"/>
  <p:tag name="KSO_WM_SLIDE_ID" val="diagram2021275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67"/>
  <p:tag name="KSO_WM_SLIDE_POSITION" val="0*72"/>
  <p:tag name="KSO_WM_TAG_VERSION" val="1.0"/>
  <p:tag name="KSO_WM_SLIDE_LAYOUT" val="a_f"/>
  <p:tag name="KSO_WM_SLIDE_LAYOUT_CNT" val="1_1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XID" val="5f226a74c4814ce96fb160eb"/>
  <p:tag name="KSO_WM_CHIP_DECFILLPROP" val="[]"/>
  <p:tag name="KSO_WM_CHIP_GROUPID" val="5f226a74c4814ce96fb160ea"/>
  <p:tag name="KSO_WM_SLIDE_BK_DARK_LIGHT" val="2"/>
  <p:tag name="KSO_WM_SLIDE_BACKGROUND_TYPE" val="bottomTop"/>
  <p:tag name="KSO_WM_SLIDE_SUPPORT_FEATURE_TYPE" val="0"/>
  <p:tag name="KSO_WM_TEMPLATE_ASSEMBLE_XID" val="5f996c0fe01a7e847d6edd4c"/>
  <p:tag name="KSO_WM_TEMPLATE_ASSEMBLE_GROUPID" val="5f996c0fe01a7e847d6edd4c"/>
  <p:tag name="KSO_WM_FULL_TEXT_BEAUTIFY_COPY_ID" val="1509955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40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277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277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277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27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4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401"/>
</p:tagLst>
</file>

<file path=ppt/theme/theme1.xml><?xml version="1.0" encoding="utf-8"?>
<a:theme xmlns:a="http://schemas.openxmlformats.org/drawingml/2006/main" name="4_Office 主题​​">
  <a:themeElements>
    <a:clrScheme name="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D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anose="02010600040101010101" pitchFamily="2" charset="-122"/>
            <a:ea typeface="华文中宋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D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anose="02010600040101010101" pitchFamily="2" charset="-122"/>
            <a:ea typeface="华文中宋" panose="02010600040101010101" pitchFamily="2" charset="-122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D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anose="02010600040101010101" pitchFamily="2" charset="-122"/>
            <a:ea typeface="华文中宋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D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anose="02010600040101010101" pitchFamily="2" charset="-122"/>
            <a:ea typeface="华文中宋" panose="02010600040101010101" pitchFamily="2" charset="-122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D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anose="02010600040101010101" pitchFamily="2" charset="-122"/>
            <a:ea typeface="华文中宋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D">
            <a:alpha val="3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anose="02010600040101010101" pitchFamily="2" charset="-122"/>
            <a:ea typeface="华文中宋" panose="02010600040101010101" pitchFamily="2" charset="-122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11384</TotalTime>
  <Words>4843</Words>
  <Application>Microsoft Office PowerPoint</Application>
  <PresentationFormat>全屏显示(16:10)</PresentationFormat>
  <Paragraphs>143</Paragraphs>
  <Slides>35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Arial</vt:lpstr>
      <vt:lpstr>Segoe UI</vt:lpstr>
      <vt:lpstr>宋体</vt:lpstr>
      <vt:lpstr>Calibri</vt:lpstr>
      <vt:lpstr>等线</vt:lpstr>
      <vt:lpstr>华文中宋</vt:lpstr>
      <vt:lpstr>4_Office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PC</dc:creator>
  <cp:lastModifiedBy>LENOVO</cp:lastModifiedBy>
  <cp:revision>443</cp:revision>
  <dcterms:created xsi:type="dcterms:W3CDTF">2013-02-21T01:36:00Z</dcterms:created>
  <dcterms:modified xsi:type="dcterms:W3CDTF">2021-09-03T05:48:28Z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